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Lst>
  <p:sldSz cx="6858000" cy="9144000" type="letter"/>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447" autoAdjust="0"/>
  </p:normalViewPr>
  <p:slideViewPr>
    <p:cSldViewPr snapToGrid="0">
      <p:cViewPr>
        <p:scale>
          <a:sx n="82" d="100"/>
          <a:sy n="82" d="100"/>
        </p:scale>
        <p:origin x="166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2T15:44:32.808"/>
    </inkml:context>
    <inkml:brush xml:id="br0">
      <inkml:brushProperty name="width" value="0.05" units="cm"/>
      <inkml:brushProperty name="height" value="0.05" units="cm"/>
    </inkml:brush>
  </inkml:definitions>
  <inkml:trace contextRef="#ctx0" brushRef="#br0">1 1 24575,'0'0'-8191</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2T15:45:22.389"/>
    </inkml:context>
    <inkml:brush xml:id="br0">
      <inkml:brushProperty name="width" value="0.05" units="cm"/>
      <inkml:brushProperty name="height" value="0.05" units="cm"/>
    </inkml:brush>
  </inkml:definitions>
  <inkml:trace contextRef="#ctx0" brushRef="#br0">0 1 24575,'0'0'-8191</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2T15:45:22.736"/>
    </inkml:context>
    <inkml:brush xml:id="br0">
      <inkml:brushProperty name="width" value="0.05" units="cm"/>
      <inkml:brushProperty name="height" value="0.05" units="cm"/>
    </inkml:brush>
  </inkml:definitions>
  <inkml:trace contextRef="#ctx0" brushRef="#br0">0 1 24575,'0'0'-8191</inkml:trace>
  <inkml:trace contextRef="#ctx0" brushRef="#br0" timeOffset="1">0 1 24575,'0'0'-8191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2T15:44:33.172"/>
    </inkml:context>
    <inkml:brush xml:id="br0">
      <inkml:brushProperty name="width" value="0.05" units="cm"/>
      <inkml:brushProperty name="height" value="0.05" units="cm"/>
    </inkml:brush>
  </inkml:definitions>
  <inkml:trace contextRef="#ctx0" brushRef="#br0">1 1 24575,'0'0'-8191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2T15:44:33.553"/>
    </inkml:context>
    <inkml:brush xml:id="br0">
      <inkml:brushProperty name="width" value="0.05" units="cm"/>
      <inkml:brushProperty name="height" value="0.05" units="cm"/>
    </inkml:brush>
  </inkml:definitions>
  <inkml:trace contextRef="#ctx0" brushRef="#br0">1 1 24575,'0'0'-8191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2T15:44:33.934"/>
    </inkml:context>
    <inkml:brush xml:id="br0">
      <inkml:brushProperty name="width" value="0.05" units="cm"/>
      <inkml:brushProperty name="height" value="0.05" units="cm"/>
    </inkml:brush>
  </inkml:definitions>
  <inkml:trace contextRef="#ctx0" brushRef="#br0">1 1 24575,'0'0'-8191</inkml:trace>
  <inkml:trace contextRef="#ctx0" brushRef="#br0" timeOffset="1">1 1 24575,'0'0'-8191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2T15:45:20.262"/>
    </inkml:context>
    <inkml:brush xml:id="br0">
      <inkml:brushProperty name="width" value="0.05" units="cm"/>
      <inkml:brushProperty name="height" value="0.05" units="cm"/>
    </inkml:brush>
  </inkml:definitions>
  <inkml:trace contextRef="#ctx0" brushRef="#br0">0 1 24575,'0'0'-8191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2T15:45:20.832"/>
    </inkml:context>
    <inkml:brush xml:id="br0">
      <inkml:brushProperty name="width" value="0.05" units="cm"/>
      <inkml:brushProperty name="height" value="0.05" units="cm"/>
    </inkml:brush>
  </inkml:definitions>
  <inkml:trace contextRef="#ctx0" brushRef="#br0">0 1 24575,'0'0'-8191</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2T15:45:21.290"/>
    </inkml:context>
    <inkml:brush xml:id="br0">
      <inkml:brushProperty name="width" value="0.05" units="cm"/>
      <inkml:brushProperty name="height" value="0.05" units="cm"/>
    </inkml:brush>
  </inkml:definitions>
  <inkml:trace contextRef="#ctx0" brushRef="#br0">0 1 24575,'0'0'-8191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2T15:45:21.638"/>
    </inkml:context>
    <inkml:brush xml:id="br0">
      <inkml:brushProperty name="width" value="0.05" units="cm"/>
      <inkml:brushProperty name="height" value="0.05" units="cm"/>
    </inkml:brush>
  </inkml:definitions>
  <inkml:trace contextRef="#ctx0" brushRef="#br0">0 1 24575,'0'0'-8191</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6-12T15:45:22.022"/>
    </inkml:context>
    <inkml:brush xml:id="br0">
      <inkml:brushProperty name="width" value="0.05" units="cm"/>
      <inkml:brushProperty name="height" value="0.05" units="cm"/>
    </inkml:brush>
  </inkml:definitions>
  <inkml:trace contextRef="#ctx0" brushRef="#br0">0 1 24575,'0'0'-8191</inkml:trace>
  <inkml:trace contextRef="#ctx0" brushRef="#br0" timeOffset="1">0 1 24575,'0'0'-8191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48A1000-14AC-42BB-80E7-F4BEB1A1A9CD}" type="datetimeFigureOut">
              <a:rPr lang="en-US" smtClean="0"/>
              <a:t>6/12/2023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D36E0-664B-415C-A2CC-3C8D34A9C88C}" type="slidenum">
              <a:rPr lang="en-US" smtClean="0"/>
              <a:t>‹#›</a:t>
            </a:fld>
            <a:endParaRPr lang="en-US"/>
          </a:p>
        </p:txBody>
      </p:sp>
    </p:spTree>
    <p:extLst>
      <p:ext uri="{BB962C8B-B14F-4D97-AF65-F5344CB8AC3E}">
        <p14:creationId xmlns:p14="http://schemas.microsoft.com/office/powerpoint/2010/main" val="261449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8A1000-14AC-42BB-80E7-F4BEB1A1A9CD}" type="datetimeFigureOut">
              <a:rPr lang="en-US" smtClean="0"/>
              <a:t>6/12/2023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D36E0-664B-415C-A2CC-3C8D34A9C88C}" type="slidenum">
              <a:rPr lang="en-US" smtClean="0"/>
              <a:t>‹#›</a:t>
            </a:fld>
            <a:endParaRPr lang="en-US"/>
          </a:p>
        </p:txBody>
      </p:sp>
    </p:spTree>
    <p:extLst>
      <p:ext uri="{BB962C8B-B14F-4D97-AF65-F5344CB8AC3E}">
        <p14:creationId xmlns:p14="http://schemas.microsoft.com/office/powerpoint/2010/main" val="2201082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8A1000-14AC-42BB-80E7-F4BEB1A1A9CD}" type="datetimeFigureOut">
              <a:rPr lang="en-US" smtClean="0"/>
              <a:t>6/12/2023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D36E0-664B-415C-A2CC-3C8D34A9C88C}" type="slidenum">
              <a:rPr lang="en-US" smtClean="0"/>
              <a:t>‹#›</a:t>
            </a:fld>
            <a:endParaRPr lang="en-US"/>
          </a:p>
        </p:txBody>
      </p:sp>
    </p:spTree>
    <p:extLst>
      <p:ext uri="{BB962C8B-B14F-4D97-AF65-F5344CB8AC3E}">
        <p14:creationId xmlns:p14="http://schemas.microsoft.com/office/powerpoint/2010/main" val="1082374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8A1000-14AC-42BB-80E7-F4BEB1A1A9CD}" type="datetimeFigureOut">
              <a:rPr lang="en-US" smtClean="0"/>
              <a:t>6/12/2023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D36E0-664B-415C-A2CC-3C8D34A9C88C}" type="slidenum">
              <a:rPr lang="en-US" smtClean="0"/>
              <a:t>‹#›</a:t>
            </a:fld>
            <a:endParaRPr lang="en-US"/>
          </a:p>
        </p:txBody>
      </p:sp>
    </p:spTree>
    <p:extLst>
      <p:ext uri="{BB962C8B-B14F-4D97-AF65-F5344CB8AC3E}">
        <p14:creationId xmlns:p14="http://schemas.microsoft.com/office/powerpoint/2010/main" val="596846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8A1000-14AC-42BB-80E7-F4BEB1A1A9CD}" type="datetimeFigureOut">
              <a:rPr lang="en-US" smtClean="0"/>
              <a:t>6/12/2023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D36E0-664B-415C-A2CC-3C8D34A9C88C}" type="slidenum">
              <a:rPr lang="en-US" smtClean="0"/>
              <a:t>‹#›</a:t>
            </a:fld>
            <a:endParaRPr lang="en-US"/>
          </a:p>
        </p:txBody>
      </p:sp>
    </p:spTree>
    <p:extLst>
      <p:ext uri="{BB962C8B-B14F-4D97-AF65-F5344CB8AC3E}">
        <p14:creationId xmlns:p14="http://schemas.microsoft.com/office/powerpoint/2010/main" val="1089602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8A1000-14AC-42BB-80E7-F4BEB1A1A9CD}" type="datetimeFigureOut">
              <a:rPr lang="en-US" smtClean="0"/>
              <a:t>6/12/2023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DD36E0-664B-415C-A2CC-3C8D34A9C88C}" type="slidenum">
              <a:rPr lang="en-US" smtClean="0"/>
              <a:t>‹#›</a:t>
            </a:fld>
            <a:endParaRPr lang="en-US"/>
          </a:p>
        </p:txBody>
      </p:sp>
    </p:spTree>
    <p:extLst>
      <p:ext uri="{BB962C8B-B14F-4D97-AF65-F5344CB8AC3E}">
        <p14:creationId xmlns:p14="http://schemas.microsoft.com/office/powerpoint/2010/main" val="1347727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8A1000-14AC-42BB-80E7-F4BEB1A1A9CD}" type="datetimeFigureOut">
              <a:rPr lang="en-US" smtClean="0"/>
              <a:t>6/12/2023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DD36E0-664B-415C-A2CC-3C8D34A9C88C}" type="slidenum">
              <a:rPr lang="en-US" smtClean="0"/>
              <a:t>‹#›</a:t>
            </a:fld>
            <a:endParaRPr lang="en-US"/>
          </a:p>
        </p:txBody>
      </p:sp>
    </p:spTree>
    <p:extLst>
      <p:ext uri="{BB962C8B-B14F-4D97-AF65-F5344CB8AC3E}">
        <p14:creationId xmlns:p14="http://schemas.microsoft.com/office/powerpoint/2010/main" val="3076896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8A1000-14AC-42BB-80E7-F4BEB1A1A9CD}" type="datetimeFigureOut">
              <a:rPr lang="en-US" smtClean="0"/>
              <a:t>6/12/2023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DD36E0-664B-415C-A2CC-3C8D34A9C88C}" type="slidenum">
              <a:rPr lang="en-US" smtClean="0"/>
              <a:t>‹#›</a:t>
            </a:fld>
            <a:endParaRPr lang="en-US"/>
          </a:p>
        </p:txBody>
      </p:sp>
    </p:spTree>
    <p:extLst>
      <p:ext uri="{BB962C8B-B14F-4D97-AF65-F5344CB8AC3E}">
        <p14:creationId xmlns:p14="http://schemas.microsoft.com/office/powerpoint/2010/main" val="331102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8A1000-14AC-42BB-80E7-F4BEB1A1A9CD}" type="datetimeFigureOut">
              <a:rPr lang="en-US" smtClean="0"/>
              <a:t>6/12/2023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DD36E0-664B-415C-A2CC-3C8D34A9C88C}" type="slidenum">
              <a:rPr lang="en-US" smtClean="0"/>
              <a:t>‹#›</a:t>
            </a:fld>
            <a:endParaRPr lang="en-US"/>
          </a:p>
        </p:txBody>
      </p:sp>
    </p:spTree>
    <p:extLst>
      <p:ext uri="{BB962C8B-B14F-4D97-AF65-F5344CB8AC3E}">
        <p14:creationId xmlns:p14="http://schemas.microsoft.com/office/powerpoint/2010/main" val="3493087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48A1000-14AC-42BB-80E7-F4BEB1A1A9CD}" type="datetimeFigureOut">
              <a:rPr lang="en-US" smtClean="0"/>
              <a:t>6/12/2023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DD36E0-664B-415C-A2CC-3C8D34A9C88C}" type="slidenum">
              <a:rPr lang="en-US" smtClean="0"/>
              <a:t>‹#›</a:t>
            </a:fld>
            <a:endParaRPr lang="en-US"/>
          </a:p>
        </p:txBody>
      </p:sp>
    </p:spTree>
    <p:extLst>
      <p:ext uri="{BB962C8B-B14F-4D97-AF65-F5344CB8AC3E}">
        <p14:creationId xmlns:p14="http://schemas.microsoft.com/office/powerpoint/2010/main" val="1291858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48A1000-14AC-42BB-80E7-F4BEB1A1A9CD}" type="datetimeFigureOut">
              <a:rPr lang="en-US" smtClean="0"/>
              <a:t>6/12/2023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DD36E0-664B-415C-A2CC-3C8D34A9C88C}" type="slidenum">
              <a:rPr lang="en-US" smtClean="0"/>
              <a:t>‹#›</a:t>
            </a:fld>
            <a:endParaRPr lang="en-US"/>
          </a:p>
        </p:txBody>
      </p:sp>
    </p:spTree>
    <p:extLst>
      <p:ext uri="{BB962C8B-B14F-4D97-AF65-F5344CB8AC3E}">
        <p14:creationId xmlns:p14="http://schemas.microsoft.com/office/powerpoint/2010/main" val="402183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48A1000-14AC-42BB-80E7-F4BEB1A1A9CD}" type="datetimeFigureOut">
              <a:rPr lang="en-US" smtClean="0"/>
              <a:t>6/12/2023</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8DD36E0-664B-415C-A2CC-3C8D34A9C88C}" type="slidenum">
              <a:rPr lang="en-US" smtClean="0"/>
              <a:t>‹#›</a:t>
            </a:fld>
            <a:endParaRPr lang="en-US"/>
          </a:p>
        </p:txBody>
      </p:sp>
    </p:spTree>
    <p:extLst>
      <p:ext uri="{BB962C8B-B14F-4D97-AF65-F5344CB8AC3E}">
        <p14:creationId xmlns:p14="http://schemas.microsoft.com/office/powerpoint/2010/main" val="58009569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ustomXml" Target="../ink/ink4.xml"/><Relationship Id="rId13" Type="http://schemas.openxmlformats.org/officeDocument/2006/relationships/customXml" Target="../ink/ink9.xml"/><Relationship Id="rId3" Type="http://schemas.openxmlformats.org/officeDocument/2006/relationships/hyperlink" Target="mailto:tharwood@kw.com" TargetMode="External"/><Relationship Id="rId7" Type="http://schemas.openxmlformats.org/officeDocument/2006/relationships/customXml" Target="../ink/ink3.xml"/><Relationship Id="rId12" Type="http://schemas.openxmlformats.org/officeDocument/2006/relationships/customXml" Target="../ink/ink8.xml"/><Relationship Id="rId2" Type="http://schemas.openxmlformats.org/officeDocument/2006/relationships/image" Target="../media/image1.png"/><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customXml" Target="../ink/ink2.xml"/><Relationship Id="rId11" Type="http://schemas.openxmlformats.org/officeDocument/2006/relationships/customXml" Target="../ink/ink7.xml"/><Relationship Id="rId5" Type="http://schemas.openxmlformats.org/officeDocument/2006/relationships/image" Target="../media/image3.png"/><Relationship Id="rId15" Type="http://schemas.openxmlformats.org/officeDocument/2006/relationships/customXml" Target="../ink/ink11.xml"/><Relationship Id="rId10" Type="http://schemas.openxmlformats.org/officeDocument/2006/relationships/customXml" Target="../ink/ink6.xml"/><Relationship Id="rId4" Type="http://schemas.openxmlformats.org/officeDocument/2006/relationships/customXml" Target="../ink/ink1.xml"/><Relationship Id="rId9" Type="http://schemas.openxmlformats.org/officeDocument/2006/relationships/customXml" Target="../ink/ink5.xml"/><Relationship Id="rId14" Type="http://schemas.openxmlformats.org/officeDocument/2006/relationships/customXml" Target="../ink/ink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logo for a commercial group&#10;&#10;Description automatically generated with low confidence">
            <a:extLst>
              <a:ext uri="{FF2B5EF4-FFF2-40B4-BE49-F238E27FC236}">
                <a16:creationId xmlns:a16="http://schemas.microsoft.com/office/drawing/2014/main" id="{6447779C-9055-D4FC-E840-DACC37BA14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3760" y="7647876"/>
            <a:ext cx="1241826" cy="1117643"/>
          </a:xfrm>
          <a:prstGeom prst="rect">
            <a:avLst/>
          </a:prstGeom>
        </p:spPr>
      </p:pic>
      <p:sp>
        <p:nvSpPr>
          <p:cNvPr id="7" name="TextBox 6">
            <a:extLst>
              <a:ext uri="{FF2B5EF4-FFF2-40B4-BE49-F238E27FC236}">
                <a16:creationId xmlns:a16="http://schemas.microsoft.com/office/drawing/2014/main" id="{20FF8ADD-FFDB-AD11-BF46-8BBD2E83B4B3}"/>
              </a:ext>
            </a:extLst>
          </p:cNvPr>
          <p:cNvSpPr txBox="1"/>
          <p:nvPr/>
        </p:nvSpPr>
        <p:spPr>
          <a:xfrm>
            <a:off x="85460" y="767112"/>
            <a:ext cx="3429000" cy="7879080"/>
          </a:xfrm>
          <a:prstGeom prst="rect">
            <a:avLst/>
          </a:prstGeom>
          <a:noFill/>
        </p:spPr>
        <p:txBody>
          <a:bodyPr wrap="square" numCol="1" rtlCol="0">
            <a:spAutoFit/>
          </a:bodyPr>
          <a:lstStyle/>
          <a:p>
            <a:pPr algn="l"/>
            <a:r>
              <a:rPr lang="en-US" sz="1000" b="1" dirty="0"/>
              <a:t>There </a:t>
            </a:r>
            <a:r>
              <a:rPr lang="en-US" sz="1000" b="1" i="0" dirty="0">
                <a:effectLst/>
              </a:rPr>
              <a:t>is growing attention on the volume of commercial debt that is due to be refinanced in the coming 18 months and the potential impacts it could have on the Commercial </a:t>
            </a:r>
            <a:r>
              <a:rPr lang="en-US" sz="1000" b="1" dirty="0"/>
              <a:t>R</a:t>
            </a:r>
            <a:r>
              <a:rPr lang="en-US" sz="1000" b="1" i="0" dirty="0">
                <a:effectLst/>
              </a:rPr>
              <a:t>eal Estate market.</a:t>
            </a:r>
          </a:p>
          <a:p>
            <a:pPr algn="l"/>
            <a:r>
              <a:rPr lang="en-US" sz="1000" b="0" i="0" dirty="0">
                <a:effectLst/>
              </a:rPr>
              <a:t>Over the past decade, Commercial Real </a:t>
            </a:r>
            <a:r>
              <a:rPr lang="en-US" sz="1000" dirty="0"/>
              <a:t>E</a:t>
            </a:r>
            <a:r>
              <a:rPr lang="en-US" sz="1000" b="0" i="0" dirty="0">
                <a:effectLst/>
              </a:rPr>
              <a:t>state borrowers have been able to take advantage of historically low interest rates and have secured significant debt. As these loans near their maturity dates, borrowers will need to </a:t>
            </a:r>
            <a:r>
              <a:rPr lang="en-US" sz="1000" b="1" i="0" dirty="0">
                <a:effectLst/>
              </a:rPr>
              <a:t>refinance</a:t>
            </a:r>
            <a:r>
              <a:rPr lang="en-US" sz="1000" b="0" i="0" dirty="0">
                <a:effectLst/>
              </a:rPr>
              <a:t> or </a:t>
            </a:r>
            <a:r>
              <a:rPr lang="en-US" sz="1000" b="1" i="0" dirty="0">
                <a:effectLst/>
              </a:rPr>
              <a:t>pay off </a:t>
            </a:r>
            <a:r>
              <a:rPr lang="en-US" sz="1000" b="0" i="0" dirty="0">
                <a:effectLst/>
              </a:rPr>
              <a:t>their existing debt.  Estimates show that a substantial volume of Commercial </a:t>
            </a:r>
            <a:r>
              <a:rPr lang="en-US" sz="1000" dirty="0"/>
              <a:t>R</a:t>
            </a:r>
            <a:r>
              <a:rPr lang="en-US" sz="1000" b="0" i="0" dirty="0">
                <a:effectLst/>
              </a:rPr>
              <a:t>eal </a:t>
            </a:r>
            <a:r>
              <a:rPr lang="en-US" sz="1000" dirty="0"/>
              <a:t>E</a:t>
            </a:r>
            <a:r>
              <a:rPr lang="en-US" sz="1000" b="0" i="0" dirty="0">
                <a:effectLst/>
              </a:rPr>
              <a:t>state debt, amounting to billions of dollars, is coming due for refinancing over the next 18 months.</a:t>
            </a:r>
          </a:p>
          <a:p>
            <a:pPr algn="l"/>
            <a:endParaRPr lang="en-US" sz="1000" b="0" i="0" dirty="0">
              <a:effectLst/>
            </a:endParaRPr>
          </a:p>
          <a:p>
            <a:pPr algn="l"/>
            <a:r>
              <a:rPr lang="en-US" sz="1100" b="1" i="0" dirty="0">
                <a:solidFill>
                  <a:srgbClr val="FF0000"/>
                </a:solidFill>
                <a:effectLst/>
              </a:rPr>
              <a:t>This wave of refinancing poses both </a:t>
            </a:r>
            <a:r>
              <a:rPr lang="en-US" sz="1100" b="1" i="1" dirty="0">
                <a:solidFill>
                  <a:srgbClr val="FF0000"/>
                </a:solidFill>
                <a:effectLst/>
              </a:rPr>
              <a:t>Challenges</a:t>
            </a:r>
            <a:r>
              <a:rPr lang="en-US" sz="1100" b="1" i="0" dirty="0">
                <a:solidFill>
                  <a:srgbClr val="FF0000"/>
                </a:solidFill>
                <a:effectLst/>
              </a:rPr>
              <a:t> and </a:t>
            </a:r>
            <a:r>
              <a:rPr lang="en-US" sz="1100" b="1" i="1" dirty="0">
                <a:solidFill>
                  <a:srgbClr val="FF0000"/>
                </a:solidFill>
              </a:rPr>
              <a:t>O</a:t>
            </a:r>
            <a:r>
              <a:rPr lang="en-US" sz="1100" b="1" i="1" dirty="0">
                <a:solidFill>
                  <a:srgbClr val="FF0000"/>
                </a:solidFill>
                <a:effectLst/>
              </a:rPr>
              <a:t>pportunities</a:t>
            </a:r>
            <a:r>
              <a:rPr lang="en-US" sz="1100" b="1" i="0" dirty="0">
                <a:solidFill>
                  <a:srgbClr val="FF0000"/>
                </a:solidFill>
                <a:effectLst/>
              </a:rPr>
              <a:t> for Commercial </a:t>
            </a:r>
            <a:r>
              <a:rPr lang="en-US" sz="1100" b="1" dirty="0">
                <a:solidFill>
                  <a:srgbClr val="FF0000"/>
                </a:solidFill>
              </a:rPr>
              <a:t>R</a:t>
            </a:r>
            <a:r>
              <a:rPr lang="en-US" sz="1100" b="1" i="0" dirty="0">
                <a:solidFill>
                  <a:srgbClr val="FF0000"/>
                </a:solidFill>
                <a:effectLst/>
              </a:rPr>
              <a:t>eal </a:t>
            </a:r>
            <a:r>
              <a:rPr lang="en-US" sz="1100" b="1" dirty="0">
                <a:solidFill>
                  <a:srgbClr val="FF0000"/>
                </a:solidFill>
              </a:rPr>
              <a:t>E</a:t>
            </a:r>
            <a:r>
              <a:rPr lang="en-US" sz="1100" b="1" i="0" dirty="0">
                <a:solidFill>
                  <a:srgbClr val="FF0000"/>
                </a:solidFill>
                <a:effectLst/>
              </a:rPr>
              <a:t>state investors:</a:t>
            </a:r>
          </a:p>
          <a:p>
            <a:pPr algn="l"/>
            <a:endParaRPr lang="en-US" sz="1000" b="1" i="0" dirty="0">
              <a:solidFill>
                <a:srgbClr val="FF0000"/>
              </a:solidFill>
              <a:effectLst/>
            </a:endParaRPr>
          </a:p>
          <a:p>
            <a:pPr algn="l"/>
            <a:r>
              <a:rPr lang="en-US" sz="1100" b="1" i="0" dirty="0">
                <a:solidFill>
                  <a:srgbClr val="FF0000"/>
                </a:solidFill>
                <a:effectLst/>
              </a:rPr>
              <a:t>Challenges</a:t>
            </a:r>
            <a:r>
              <a:rPr lang="en-US" sz="1000" b="1" i="0" dirty="0">
                <a:solidFill>
                  <a:srgbClr val="FF0000"/>
                </a:solidFill>
                <a:effectLst/>
              </a:rPr>
              <a:t>:</a:t>
            </a:r>
          </a:p>
          <a:p>
            <a:pPr marL="171450" indent="-171450" algn="l">
              <a:buFont typeface="Arial" panose="020B0604020202020204" pitchFamily="34" charset="0"/>
              <a:buChar char="•"/>
            </a:pPr>
            <a:r>
              <a:rPr lang="en-US" sz="1000" b="1" dirty="0"/>
              <a:t>Potential </a:t>
            </a:r>
            <a:r>
              <a:rPr lang="en-US" sz="1000" b="1" i="0" dirty="0">
                <a:effectLst/>
              </a:rPr>
              <a:t>tightening of lending conditions during the refinancing process</a:t>
            </a:r>
            <a:r>
              <a:rPr lang="en-US" sz="1000" b="0" i="0" dirty="0">
                <a:effectLst/>
              </a:rPr>
              <a:t>. As borrowers seek new loans, they may encounter higher interest rates, stricter underwriting requirements, and more cautious lenders.</a:t>
            </a:r>
          </a:p>
          <a:p>
            <a:pPr marL="171450" indent="-171450" algn="l">
              <a:buFont typeface="Arial" panose="020B0604020202020204" pitchFamily="34" charset="0"/>
              <a:buChar char="•"/>
            </a:pPr>
            <a:r>
              <a:rPr lang="en-US" sz="1000" b="1" i="0" dirty="0">
                <a:effectLst/>
              </a:rPr>
              <a:t>Difficulty for some borrowers to secure favorable refinancing terms,</a:t>
            </a:r>
            <a:r>
              <a:rPr lang="en-US" sz="1000" b="0" i="0" dirty="0">
                <a:effectLst/>
              </a:rPr>
              <a:t> leading to potential liquidity constraints and distress. </a:t>
            </a:r>
          </a:p>
          <a:p>
            <a:pPr marL="171450" indent="-171450" algn="l">
              <a:buFont typeface="Arial" panose="020B0604020202020204" pitchFamily="34" charset="0"/>
              <a:buChar char="•"/>
            </a:pPr>
            <a:r>
              <a:rPr lang="en-US" sz="1000" b="1" i="0" dirty="0">
                <a:effectLst/>
              </a:rPr>
              <a:t>The volume of debt coming due could put pressure on the availability of credit and strain the financial system. </a:t>
            </a:r>
            <a:r>
              <a:rPr lang="en-US" sz="1000" b="0" i="0" dirty="0">
                <a:effectLst/>
              </a:rPr>
              <a:t>If lenders become inundated by an influx of refinancing requests, it may lead to delays, increased scrutiny, or even a reduced capacity to extend credit.</a:t>
            </a:r>
          </a:p>
          <a:p>
            <a:pPr marL="171450" indent="-171450" algn="l">
              <a:buFont typeface="Arial" panose="020B0604020202020204" pitchFamily="34" charset="0"/>
              <a:buChar char="•"/>
            </a:pPr>
            <a:endParaRPr lang="en-US" sz="1000" b="0" i="0" dirty="0">
              <a:effectLst/>
            </a:endParaRPr>
          </a:p>
          <a:p>
            <a:pPr algn="l"/>
            <a:r>
              <a:rPr lang="en-US" sz="1100" b="1" dirty="0">
                <a:solidFill>
                  <a:srgbClr val="FF0000"/>
                </a:solidFill>
              </a:rPr>
              <a:t>Opportunities</a:t>
            </a:r>
            <a:r>
              <a:rPr lang="en-US" sz="1000" b="0" i="0" dirty="0">
                <a:effectLst/>
              </a:rPr>
              <a:t>:</a:t>
            </a:r>
          </a:p>
          <a:p>
            <a:pPr marL="171450" indent="-171450" algn="l">
              <a:buFont typeface="Arial" panose="020B0604020202020204" pitchFamily="34" charset="0"/>
              <a:buChar char="•"/>
            </a:pPr>
            <a:r>
              <a:rPr lang="en-US" sz="1000" b="1" i="0" dirty="0">
                <a:effectLst/>
              </a:rPr>
              <a:t>Those with access to capital and a strong financial position can take advantage</a:t>
            </a:r>
            <a:r>
              <a:rPr lang="en-US" sz="1000" b="0" i="0" dirty="0">
                <a:effectLst/>
              </a:rPr>
              <a:t> of potentially distressed situations and acquire properties or portfolios at more favorable terms. </a:t>
            </a:r>
          </a:p>
          <a:p>
            <a:pPr marL="171450" indent="-171450" algn="l">
              <a:buFont typeface="Arial" panose="020B0604020202020204" pitchFamily="34" charset="0"/>
              <a:buChar char="•"/>
            </a:pPr>
            <a:r>
              <a:rPr lang="en-US" sz="1000" b="1" i="0" dirty="0">
                <a:effectLst/>
              </a:rPr>
              <a:t>Distressed borrowers who are unable to refinance their existing debt may be forced to sell </a:t>
            </a:r>
            <a:r>
              <a:rPr lang="en-US" sz="1000" b="0" i="0" dirty="0">
                <a:effectLst/>
              </a:rPr>
              <a:t>properties, creating potential investment opportunities for well-positioned investors. </a:t>
            </a:r>
          </a:p>
          <a:p>
            <a:pPr marL="171450" indent="-171450" algn="l">
              <a:buFont typeface="Arial" panose="020B0604020202020204" pitchFamily="34" charset="0"/>
              <a:buChar char="•"/>
            </a:pPr>
            <a:r>
              <a:rPr lang="en-US" sz="1000" b="1" i="0" dirty="0">
                <a:effectLst/>
              </a:rPr>
              <a:t>The refinancing process provides an opportunity for borrowers to reassess </a:t>
            </a:r>
            <a:r>
              <a:rPr lang="en-US" sz="1000" b="0" i="0" dirty="0">
                <a:effectLst/>
              </a:rPr>
              <a:t>their portfolios, optimize their capital structures, and adjust their investment strategies.</a:t>
            </a:r>
          </a:p>
          <a:p>
            <a:pPr marL="171450" indent="-171450" algn="l">
              <a:buFont typeface="Arial" panose="020B0604020202020204" pitchFamily="34" charset="0"/>
              <a:buChar char="•"/>
            </a:pPr>
            <a:r>
              <a:rPr lang="en-US" sz="1000" b="1" i="0" dirty="0">
                <a:effectLst/>
              </a:rPr>
              <a:t>It may prompt property owners </a:t>
            </a:r>
            <a:r>
              <a:rPr lang="en-US" sz="1000" b="0" i="0" dirty="0">
                <a:effectLst/>
              </a:rPr>
              <a:t>to explore alternative financing options, negotiate better terms, or even divest underperforming assets to strengthen their financial positions.</a:t>
            </a:r>
          </a:p>
          <a:p>
            <a:pPr algn="l"/>
            <a:endParaRPr lang="en-US" sz="1000" b="1" i="0" dirty="0">
              <a:solidFill>
                <a:schemeClr val="bg1"/>
              </a:solidFill>
              <a:effectLst/>
              <a:highlight>
                <a:srgbClr val="FF0000"/>
              </a:highlight>
            </a:endParaRPr>
          </a:p>
          <a:p>
            <a:pPr algn="l"/>
            <a:endParaRPr lang="en-US" sz="1000" b="0" i="0" dirty="0">
              <a:solidFill>
                <a:srgbClr val="374151"/>
              </a:solidFill>
              <a:effectLst/>
            </a:endParaRPr>
          </a:p>
          <a:p>
            <a:pPr algn="l"/>
            <a:endParaRPr lang="en-US" sz="1000" b="0" i="0" dirty="0">
              <a:solidFill>
                <a:srgbClr val="374151"/>
              </a:solidFill>
              <a:effectLst/>
            </a:endParaRPr>
          </a:p>
          <a:p>
            <a:endParaRPr lang="en-US" sz="1000" dirty="0"/>
          </a:p>
        </p:txBody>
      </p:sp>
      <p:sp>
        <p:nvSpPr>
          <p:cNvPr id="14" name="TextBox 13">
            <a:extLst>
              <a:ext uri="{FF2B5EF4-FFF2-40B4-BE49-F238E27FC236}">
                <a16:creationId xmlns:a16="http://schemas.microsoft.com/office/drawing/2014/main" id="{4AEB48DF-4D00-383A-7E20-437FB330973D}"/>
              </a:ext>
            </a:extLst>
          </p:cNvPr>
          <p:cNvSpPr txBox="1"/>
          <p:nvPr/>
        </p:nvSpPr>
        <p:spPr>
          <a:xfrm>
            <a:off x="1099705" y="77798"/>
            <a:ext cx="4658590" cy="584775"/>
          </a:xfrm>
          <a:prstGeom prst="rect">
            <a:avLst/>
          </a:prstGeom>
          <a:noFill/>
        </p:spPr>
        <p:txBody>
          <a:bodyPr wrap="square" rtlCol="0">
            <a:spAutoFit/>
          </a:bodyPr>
          <a:lstStyle/>
          <a:p>
            <a:pPr algn="ctr"/>
            <a:r>
              <a:rPr lang="en-US" sz="1600" b="1" dirty="0"/>
              <a:t>Commercial Real Estate Market Update: The Imminent Wave of Commercial Debt Refinance  </a:t>
            </a:r>
          </a:p>
        </p:txBody>
      </p:sp>
      <p:sp>
        <p:nvSpPr>
          <p:cNvPr id="3" name="TextBox 2">
            <a:extLst>
              <a:ext uri="{FF2B5EF4-FFF2-40B4-BE49-F238E27FC236}">
                <a16:creationId xmlns:a16="http://schemas.microsoft.com/office/drawing/2014/main" id="{9C7B1354-9F16-F579-017E-02571A7546B4}"/>
              </a:ext>
            </a:extLst>
          </p:cNvPr>
          <p:cNvSpPr txBox="1"/>
          <p:nvPr/>
        </p:nvSpPr>
        <p:spPr>
          <a:xfrm>
            <a:off x="3514460" y="119096"/>
            <a:ext cx="3137053" cy="8402300"/>
          </a:xfrm>
          <a:prstGeom prst="rect">
            <a:avLst/>
          </a:prstGeom>
          <a:noFill/>
        </p:spPr>
        <p:txBody>
          <a:bodyPr wrap="square">
            <a:spAutoFit/>
          </a:bodyPr>
          <a:lstStyle/>
          <a:p>
            <a:pPr algn="l"/>
            <a:endParaRPr lang="en-US" sz="1000" b="1" i="0" dirty="0">
              <a:effectLst/>
            </a:endParaRPr>
          </a:p>
          <a:p>
            <a:pPr algn="l"/>
            <a:endParaRPr lang="en-US" sz="1000" b="1" dirty="0"/>
          </a:p>
          <a:p>
            <a:pPr algn="l"/>
            <a:endParaRPr lang="en-US" sz="1000" b="1" i="0" dirty="0">
              <a:effectLst/>
            </a:endParaRPr>
          </a:p>
          <a:p>
            <a:pPr algn="l"/>
            <a:endParaRPr lang="en-US" sz="1000" b="1" dirty="0"/>
          </a:p>
          <a:p>
            <a:pPr algn="l"/>
            <a:r>
              <a:rPr lang="en-US" sz="1000" b="1" i="0" dirty="0">
                <a:effectLst/>
              </a:rPr>
              <a:t>As the refinancing wave unfolds, it is essential for Commercial </a:t>
            </a:r>
            <a:r>
              <a:rPr lang="en-US" sz="1000" b="1" dirty="0"/>
              <a:t>R</a:t>
            </a:r>
            <a:r>
              <a:rPr lang="en-US" sz="1000" b="1" i="0" dirty="0">
                <a:effectLst/>
              </a:rPr>
              <a:t>eal </a:t>
            </a:r>
            <a:r>
              <a:rPr lang="en-US" sz="1000" b="1" dirty="0"/>
              <a:t>E</a:t>
            </a:r>
            <a:r>
              <a:rPr lang="en-US" sz="1000" b="1" i="0" dirty="0">
                <a:effectLst/>
              </a:rPr>
              <a:t>state investors to assess their own debt maturity profiles, evaluate refinancing options in advance, and maintain open lines of communication with lenders to navigate the evolving market conditions successfully. </a:t>
            </a:r>
          </a:p>
          <a:p>
            <a:pPr algn="l"/>
            <a:endParaRPr lang="en-US" sz="1000" dirty="0"/>
          </a:p>
          <a:p>
            <a:pPr algn="l"/>
            <a:r>
              <a:rPr lang="en-US" sz="1000" b="1" i="0" dirty="0">
                <a:solidFill>
                  <a:srgbClr val="FF0000"/>
                </a:solidFill>
                <a:effectLst/>
              </a:rPr>
              <a:t>Here are four steps the Harwood Commercial Group</a:t>
            </a:r>
            <a:r>
              <a:rPr lang="en-US" sz="1000" b="1" dirty="0">
                <a:solidFill>
                  <a:srgbClr val="FF0000"/>
                </a:solidFill>
              </a:rPr>
              <a:t> can help</a:t>
            </a:r>
            <a:r>
              <a:rPr lang="en-US" sz="1000" b="1" i="0" dirty="0">
                <a:solidFill>
                  <a:srgbClr val="FF0000"/>
                </a:solidFill>
                <a:effectLst/>
              </a:rPr>
              <a:t> you take today to best position your commercial debt in the current financial situation:</a:t>
            </a:r>
          </a:p>
          <a:p>
            <a:pPr algn="l"/>
            <a:endParaRPr lang="en-US" sz="1000" b="0" i="0" dirty="0">
              <a:effectLst/>
            </a:endParaRPr>
          </a:p>
          <a:p>
            <a:pPr algn="l">
              <a:buFont typeface="+mj-lt"/>
              <a:buAutoNum type="arabicPeriod"/>
            </a:pPr>
            <a:r>
              <a:rPr lang="en-US" sz="1000" b="1" i="0" dirty="0">
                <a:effectLst/>
              </a:rPr>
              <a:t>Conduct a Comprehensive Portfolio Review: </a:t>
            </a:r>
            <a:r>
              <a:rPr lang="en-US" sz="1000" b="0" i="0" dirty="0">
                <a:effectLst/>
              </a:rPr>
              <a:t>We start by thoroughly reviewing your Commercial Real </a:t>
            </a:r>
            <a:r>
              <a:rPr lang="en-US" sz="1000" dirty="0"/>
              <a:t>E</a:t>
            </a:r>
            <a:r>
              <a:rPr lang="en-US" sz="1000" b="0" i="0" dirty="0">
                <a:effectLst/>
              </a:rPr>
              <a:t>state portfolio, evaluating each property's performance, cash flows, and debt obligations. We identify any underperforming assets or those with upcoming debt maturities that may require refinancing. This review will help you understand your current debt exposure and enable you to prioritize actions accordingly.</a:t>
            </a:r>
          </a:p>
          <a:p>
            <a:pPr algn="l">
              <a:buFont typeface="+mj-lt"/>
              <a:buAutoNum type="arabicPeriod"/>
            </a:pPr>
            <a:endParaRPr lang="en-US" sz="1000" b="0" i="0" dirty="0">
              <a:effectLst/>
            </a:endParaRPr>
          </a:p>
          <a:p>
            <a:pPr algn="l">
              <a:buFont typeface="+mj-lt"/>
              <a:buAutoNum type="arabicPeriod"/>
            </a:pPr>
            <a:r>
              <a:rPr lang="en-US" sz="1000" b="1" i="0" dirty="0">
                <a:effectLst/>
              </a:rPr>
              <a:t>Engage in Proactive Communication with Lenders: </a:t>
            </a:r>
            <a:r>
              <a:rPr lang="en-US" sz="1000" b="0" i="0" dirty="0">
                <a:effectLst/>
              </a:rPr>
              <a:t>Investors should establish open lines of communication with current lenders, to discuss your portfolio and the upcoming refinancing needs. It's crucial to share your financial position, property performance, and any proactive measures you have taken to mitigate risks. By maintaining a transparent and collaborative relationship, you can work together to explore refinancing options, negotiate favorable terms, or develop alternative strategies to address potential challenges.</a:t>
            </a:r>
          </a:p>
          <a:p>
            <a:pPr algn="l">
              <a:buFont typeface="+mj-lt"/>
              <a:buAutoNum type="arabicPeriod"/>
            </a:pPr>
            <a:endParaRPr lang="en-US" sz="1000" b="0" i="0" dirty="0">
              <a:effectLst/>
            </a:endParaRPr>
          </a:p>
          <a:p>
            <a:pPr algn="l">
              <a:buFont typeface="+mj-lt"/>
              <a:buAutoNum type="arabicPeriod"/>
            </a:pPr>
            <a:r>
              <a:rPr lang="en-US" sz="1000" b="0" i="0" dirty="0">
                <a:effectLst/>
              </a:rPr>
              <a:t> </a:t>
            </a:r>
            <a:r>
              <a:rPr lang="en-US" sz="1000" b="1" i="0" dirty="0">
                <a:effectLst/>
              </a:rPr>
              <a:t>Consider Diversifying Funding Sources and Explore Alternative Financing Options</a:t>
            </a:r>
            <a:r>
              <a:rPr lang="en-US" sz="1000" b="0" i="0" dirty="0">
                <a:effectLst/>
              </a:rPr>
              <a:t>: In the face of tightening lending conditions, it's prudent to diversify your funding sources and explore alternative financing options. Look beyond traditional banks and consider private lenders, non-bank financial institutions, or debt funds. These alternative sources of capital may offer more flexibility and may be more receptive to Commercial </a:t>
            </a:r>
            <a:r>
              <a:rPr lang="en-US" sz="1000" dirty="0"/>
              <a:t>R</a:t>
            </a:r>
            <a:r>
              <a:rPr lang="en-US" sz="1000" b="0" i="0" dirty="0">
                <a:effectLst/>
              </a:rPr>
              <a:t>eal Estate investments. </a:t>
            </a:r>
          </a:p>
          <a:p>
            <a:pPr algn="l">
              <a:buFont typeface="+mj-lt"/>
              <a:buAutoNum type="arabicPeriod"/>
            </a:pPr>
            <a:endParaRPr lang="en-US" sz="1000" b="0" i="0" dirty="0">
              <a:effectLst/>
            </a:endParaRPr>
          </a:p>
          <a:p>
            <a:pPr algn="l">
              <a:buFont typeface="+mj-lt"/>
              <a:buAutoNum type="arabicPeriod"/>
            </a:pPr>
            <a:r>
              <a:rPr lang="en-US" sz="1000" b="1" i="0" dirty="0">
                <a:effectLst/>
              </a:rPr>
              <a:t>Prepare a Strong Refinancing Strategy: </a:t>
            </a:r>
            <a:r>
              <a:rPr lang="en-US" sz="1000" b="0" i="0" dirty="0">
                <a:effectLst/>
              </a:rPr>
              <a:t>Develop a well-thought-out refinancing strategy based on your portfolio review and market conditions. Consider refinancing properties ahead of maturity dates to proactively manage potential liquidity challenges. Work with financial advisors </a:t>
            </a:r>
            <a:r>
              <a:rPr lang="en-US" sz="1000" dirty="0"/>
              <a:t>and</a:t>
            </a:r>
            <a:r>
              <a:rPr lang="en-US" sz="1000" b="0" i="0" dirty="0">
                <a:effectLst/>
              </a:rPr>
              <a:t> consultants specializing in Commercial </a:t>
            </a:r>
            <a:r>
              <a:rPr lang="en-US" sz="1000" dirty="0"/>
              <a:t>R</a:t>
            </a:r>
            <a:r>
              <a:rPr lang="en-US" sz="1000" b="0" i="0" dirty="0">
                <a:effectLst/>
              </a:rPr>
              <a:t>eal </a:t>
            </a:r>
            <a:r>
              <a:rPr lang="en-US" sz="1000" dirty="0"/>
              <a:t>E</a:t>
            </a:r>
            <a:r>
              <a:rPr lang="en-US" sz="1000" b="0" i="0" dirty="0">
                <a:effectLst/>
              </a:rPr>
              <a:t>state to help navigate the refinancing process effectively. </a:t>
            </a:r>
          </a:p>
          <a:p>
            <a:pPr algn="l"/>
            <a:endParaRPr lang="en-US" sz="1000" b="1" dirty="0">
              <a:solidFill>
                <a:schemeClr val="bg1"/>
              </a:solidFill>
              <a:highlight>
                <a:srgbClr val="FF0000"/>
              </a:highlight>
            </a:endParaRPr>
          </a:p>
        </p:txBody>
      </p:sp>
      <p:sp>
        <p:nvSpPr>
          <p:cNvPr id="4" name="TextBox 3">
            <a:extLst>
              <a:ext uri="{FF2B5EF4-FFF2-40B4-BE49-F238E27FC236}">
                <a16:creationId xmlns:a16="http://schemas.microsoft.com/office/drawing/2014/main" id="{3065297B-8957-1E76-3CD8-4D026E6D327F}"/>
              </a:ext>
            </a:extLst>
          </p:cNvPr>
          <p:cNvSpPr txBox="1"/>
          <p:nvPr/>
        </p:nvSpPr>
        <p:spPr>
          <a:xfrm>
            <a:off x="206487" y="8812286"/>
            <a:ext cx="6772539" cy="253916"/>
          </a:xfrm>
          <a:prstGeom prst="rect">
            <a:avLst/>
          </a:prstGeom>
          <a:noFill/>
        </p:spPr>
        <p:txBody>
          <a:bodyPr wrap="square" rtlCol="0">
            <a:spAutoFit/>
          </a:bodyPr>
          <a:lstStyle/>
          <a:p>
            <a:r>
              <a:rPr lang="en-US" sz="1050" dirty="0"/>
              <a:t>To discuss your Commercial Real Estate Investment Strategy: Teresa Harwood   </a:t>
            </a:r>
            <a:r>
              <a:rPr lang="en-US" sz="1050" dirty="0">
                <a:hlinkClick r:id="rId3"/>
              </a:rPr>
              <a:t>tharwood@kw.com</a:t>
            </a:r>
            <a:r>
              <a:rPr lang="en-US" sz="1050" dirty="0"/>
              <a:t>   (317) 354-5236</a:t>
            </a:r>
          </a:p>
        </p:txBody>
      </p:sp>
      <p:grpSp>
        <p:nvGrpSpPr>
          <p:cNvPr id="36" name="Group 35">
            <a:extLst>
              <a:ext uri="{FF2B5EF4-FFF2-40B4-BE49-F238E27FC236}">
                <a16:creationId xmlns:a16="http://schemas.microsoft.com/office/drawing/2014/main" id="{D94FFA23-9F0F-872D-3D3F-DDE290D86DBA}"/>
              </a:ext>
            </a:extLst>
          </p:cNvPr>
          <p:cNvGrpSpPr/>
          <p:nvPr/>
        </p:nvGrpSpPr>
        <p:grpSpPr>
          <a:xfrm>
            <a:off x="5719458" y="8949324"/>
            <a:ext cx="360" cy="360"/>
            <a:chOff x="5719458" y="8949324"/>
            <a:chExt cx="360" cy="360"/>
          </a:xfrm>
        </p:grpSpPr>
        <mc:AlternateContent xmlns:mc="http://schemas.openxmlformats.org/markup-compatibility/2006" xmlns:p14="http://schemas.microsoft.com/office/powerpoint/2010/main">
          <mc:Choice Requires="p14">
            <p:contentPart p14:bwMode="auto" r:id="rId4">
              <p14:nvContentPartPr>
                <p14:cNvPr id="32" name="Ink 31">
                  <a:extLst>
                    <a:ext uri="{FF2B5EF4-FFF2-40B4-BE49-F238E27FC236}">
                      <a16:creationId xmlns:a16="http://schemas.microsoft.com/office/drawing/2014/main" id="{B5F4522A-9D14-3CDA-3668-417331163421}"/>
                    </a:ext>
                  </a:extLst>
                </p14:cNvPr>
                <p14:cNvContentPartPr/>
                <p14:nvPr/>
              </p14:nvContentPartPr>
              <p14:xfrm>
                <a:off x="5719458" y="8949324"/>
                <a:ext cx="360" cy="360"/>
              </p14:xfrm>
            </p:contentPart>
          </mc:Choice>
          <mc:Fallback xmlns="">
            <p:pic>
              <p:nvPicPr>
                <p:cNvPr id="32" name="Ink 31">
                  <a:extLst>
                    <a:ext uri="{FF2B5EF4-FFF2-40B4-BE49-F238E27FC236}">
                      <a16:creationId xmlns:a16="http://schemas.microsoft.com/office/drawing/2014/main" id="{B5F4522A-9D14-3CDA-3668-417331163421}"/>
                    </a:ext>
                  </a:extLst>
                </p:cNvPr>
                <p:cNvPicPr/>
                <p:nvPr/>
              </p:nvPicPr>
              <p:blipFill>
                <a:blip r:embed="rId5"/>
                <a:stretch>
                  <a:fillRect/>
                </a:stretch>
              </p:blipFill>
              <p:spPr>
                <a:xfrm>
                  <a:off x="5710818" y="8940684"/>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33" name="Ink 32">
                  <a:extLst>
                    <a:ext uri="{FF2B5EF4-FFF2-40B4-BE49-F238E27FC236}">
                      <a16:creationId xmlns:a16="http://schemas.microsoft.com/office/drawing/2014/main" id="{6C73DF71-A71A-BF3E-97B2-F93C557FEDFD}"/>
                    </a:ext>
                  </a:extLst>
                </p14:cNvPr>
                <p14:cNvContentPartPr/>
                <p14:nvPr/>
              </p14:nvContentPartPr>
              <p14:xfrm>
                <a:off x="5719458" y="8949324"/>
                <a:ext cx="360" cy="360"/>
              </p14:xfrm>
            </p:contentPart>
          </mc:Choice>
          <mc:Fallback xmlns="">
            <p:pic>
              <p:nvPicPr>
                <p:cNvPr id="33" name="Ink 32">
                  <a:extLst>
                    <a:ext uri="{FF2B5EF4-FFF2-40B4-BE49-F238E27FC236}">
                      <a16:creationId xmlns:a16="http://schemas.microsoft.com/office/drawing/2014/main" id="{6C73DF71-A71A-BF3E-97B2-F93C557FEDFD}"/>
                    </a:ext>
                  </a:extLst>
                </p:cNvPr>
                <p:cNvPicPr/>
                <p:nvPr/>
              </p:nvPicPr>
              <p:blipFill>
                <a:blip r:embed="rId5"/>
                <a:stretch>
                  <a:fillRect/>
                </a:stretch>
              </p:blipFill>
              <p:spPr>
                <a:xfrm>
                  <a:off x="5710818" y="8940684"/>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34" name="Ink 33">
                  <a:extLst>
                    <a:ext uri="{FF2B5EF4-FFF2-40B4-BE49-F238E27FC236}">
                      <a16:creationId xmlns:a16="http://schemas.microsoft.com/office/drawing/2014/main" id="{5DB3FC29-0BE4-17F8-9644-4142704F3F6E}"/>
                    </a:ext>
                  </a:extLst>
                </p14:cNvPr>
                <p14:cNvContentPartPr/>
                <p14:nvPr/>
              </p14:nvContentPartPr>
              <p14:xfrm>
                <a:off x="5719458" y="8949324"/>
                <a:ext cx="360" cy="360"/>
              </p14:xfrm>
            </p:contentPart>
          </mc:Choice>
          <mc:Fallback xmlns="">
            <p:pic>
              <p:nvPicPr>
                <p:cNvPr id="34" name="Ink 33">
                  <a:extLst>
                    <a:ext uri="{FF2B5EF4-FFF2-40B4-BE49-F238E27FC236}">
                      <a16:creationId xmlns:a16="http://schemas.microsoft.com/office/drawing/2014/main" id="{5DB3FC29-0BE4-17F8-9644-4142704F3F6E}"/>
                    </a:ext>
                  </a:extLst>
                </p:cNvPr>
                <p:cNvPicPr/>
                <p:nvPr/>
              </p:nvPicPr>
              <p:blipFill>
                <a:blip r:embed="rId5"/>
                <a:stretch>
                  <a:fillRect/>
                </a:stretch>
              </p:blipFill>
              <p:spPr>
                <a:xfrm>
                  <a:off x="5710818" y="8940684"/>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35" name="Ink 34">
                  <a:extLst>
                    <a:ext uri="{FF2B5EF4-FFF2-40B4-BE49-F238E27FC236}">
                      <a16:creationId xmlns:a16="http://schemas.microsoft.com/office/drawing/2014/main" id="{5C8971B6-1FFF-3F98-3F5B-C03E2D8029C7}"/>
                    </a:ext>
                  </a:extLst>
                </p14:cNvPr>
                <p14:cNvContentPartPr/>
                <p14:nvPr/>
              </p14:nvContentPartPr>
              <p14:xfrm>
                <a:off x="5719458" y="8949324"/>
                <a:ext cx="360" cy="360"/>
              </p14:xfrm>
            </p:contentPart>
          </mc:Choice>
          <mc:Fallback xmlns="">
            <p:pic>
              <p:nvPicPr>
                <p:cNvPr id="35" name="Ink 34">
                  <a:extLst>
                    <a:ext uri="{FF2B5EF4-FFF2-40B4-BE49-F238E27FC236}">
                      <a16:creationId xmlns:a16="http://schemas.microsoft.com/office/drawing/2014/main" id="{5C8971B6-1FFF-3F98-3F5B-C03E2D8029C7}"/>
                    </a:ext>
                  </a:extLst>
                </p:cNvPr>
                <p:cNvPicPr/>
                <p:nvPr/>
              </p:nvPicPr>
              <p:blipFill>
                <a:blip r:embed="rId5"/>
                <a:stretch>
                  <a:fillRect/>
                </a:stretch>
              </p:blipFill>
              <p:spPr>
                <a:xfrm>
                  <a:off x="5710818" y="8940684"/>
                  <a:ext cx="18000" cy="18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9">
            <p14:nvContentPartPr>
              <p14:cNvPr id="44" name="Ink 43">
                <a:extLst>
                  <a:ext uri="{FF2B5EF4-FFF2-40B4-BE49-F238E27FC236}">
                    <a16:creationId xmlns:a16="http://schemas.microsoft.com/office/drawing/2014/main" id="{ACDA0B7F-69AF-DD15-5623-F7C13FD5300F}"/>
                  </a:ext>
                </a:extLst>
              </p14:cNvPr>
              <p14:cNvContentPartPr/>
              <p14:nvPr/>
            </p14:nvContentPartPr>
            <p14:xfrm>
              <a:off x="4552338" y="8949324"/>
              <a:ext cx="360" cy="360"/>
            </p14:xfrm>
          </p:contentPart>
        </mc:Choice>
        <mc:Fallback xmlns="">
          <p:pic>
            <p:nvPicPr>
              <p:cNvPr id="44" name="Ink 43">
                <a:extLst>
                  <a:ext uri="{FF2B5EF4-FFF2-40B4-BE49-F238E27FC236}">
                    <a16:creationId xmlns:a16="http://schemas.microsoft.com/office/drawing/2014/main" id="{ACDA0B7F-69AF-DD15-5623-F7C13FD5300F}"/>
                  </a:ext>
                </a:extLst>
              </p:cNvPr>
              <p:cNvPicPr/>
              <p:nvPr/>
            </p:nvPicPr>
            <p:blipFill>
              <a:blip r:embed="rId5"/>
              <a:stretch>
                <a:fillRect/>
              </a:stretch>
            </p:blipFill>
            <p:spPr>
              <a:xfrm>
                <a:off x="4543338" y="8940684"/>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45" name="Ink 44">
                <a:extLst>
                  <a:ext uri="{FF2B5EF4-FFF2-40B4-BE49-F238E27FC236}">
                    <a16:creationId xmlns:a16="http://schemas.microsoft.com/office/drawing/2014/main" id="{F7245C1A-7F62-8D19-9C64-684DBAFCB619}"/>
                  </a:ext>
                </a:extLst>
              </p14:cNvPr>
              <p14:cNvContentPartPr/>
              <p14:nvPr/>
            </p14:nvContentPartPr>
            <p14:xfrm>
              <a:off x="4552338" y="8949324"/>
              <a:ext cx="360" cy="360"/>
            </p14:xfrm>
          </p:contentPart>
        </mc:Choice>
        <mc:Fallback xmlns="">
          <p:pic>
            <p:nvPicPr>
              <p:cNvPr id="45" name="Ink 44">
                <a:extLst>
                  <a:ext uri="{FF2B5EF4-FFF2-40B4-BE49-F238E27FC236}">
                    <a16:creationId xmlns:a16="http://schemas.microsoft.com/office/drawing/2014/main" id="{F7245C1A-7F62-8D19-9C64-684DBAFCB619}"/>
                  </a:ext>
                </a:extLst>
              </p:cNvPr>
              <p:cNvPicPr/>
              <p:nvPr/>
            </p:nvPicPr>
            <p:blipFill>
              <a:blip r:embed="rId5"/>
              <a:stretch>
                <a:fillRect/>
              </a:stretch>
            </p:blipFill>
            <p:spPr>
              <a:xfrm>
                <a:off x="4543338" y="8940684"/>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46" name="Ink 45">
                <a:extLst>
                  <a:ext uri="{FF2B5EF4-FFF2-40B4-BE49-F238E27FC236}">
                    <a16:creationId xmlns:a16="http://schemas.microsoft.com/office/drawing/2014/main" id="{A7A4975F-5BC8-A0DD-2D47-2F7BD15AB56A}"/>
                  </a:ext>
                </a:extLst>
              </p14:cNvPr>
              <p14:cNvContentPartPr/>
              <p14:nvPr/>
            </p14:nvContentPartPr>
            <p14:xfrm>
              <a:off x="4552338" y="8949324"/>
              <a:ext cx="360" cy="360"/>
            </p14:xfrm>
          </p:contentPart>
        </mc:Choice>
        <mc:Fallback xmlns="">
          <p:pic>
            <p:nvPicPr>
              <p:cNvPr id="46" name="Ink 45">
                <a:extLst>
                  <a:ext uri="{FF2B5EF4-FFF2-40B4-BE49-F238E27FC236}">
                    <a16:creationId xmlns:a16="http://schemas.microsoft.com/office/drawing/2014/main" id="{A7A4975F-5BC8-A0DD-2D47-2F7BD15AB56A}"/>
                  </a:ext>
                </a:extLst>
              </p:cNvPr>
              <p:cNvPicPr/>
              <p:nvPr/>
            </p:nvPicPr>
            <p:blipFill>
              <a:blip r:embed="rId5"/>
              <a:stretch>
                <a:fillRect/>
              </a:stretch>
            </p:blipFill>
            <p:spPr>
              <a:xfrm>
                <a:off x="4543338" y="8940684"/>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47" name="Ink 46">
                <a:extLst>
                  <a:ext uri="{FF2B5EF4-FFF2-40B4-BE49-F238E27FC236}">
                    <a16:creationId xmlns:a16="http://schemas.microsoft.com/office/drawing/2014/main" id="{F378C7F3-D0F0-87CB-D719-38E62B6A15F2}"/>
                  </a:ext>
                </a:extLst>
              </p14:cNvPr>
              <p14:cNvContentPartPr/>
              <p14:nvPr/>
            </p14:nvContentPartPr>
            <p14:xfrm>
              <a:off x="4552338" y="8949324"/>
              <a:ext cx="360" cy="360"/>
            </p14:xfrm>
          </p:contentPart>
        </mc:Choice>
        <mc:Fallback xmlns="">
          <p:pic>
            <p:nvPicPr>
              <p:cNvPr id="47" name="Ink 46">
                <a:extLst>
                  <a:ext uri="{FF2B5EF4-FFF2-40B4-BE49-F238E27FC236}">
                    <a16:creationId xmlns:a16="http://schemas.microsoft.com/office/drawing/2014/main" id="{F378C7F3-D0F0-87CB-D719-38E62B6A15F2}"/>
                  </a:ext>
                </a:extLst>
              </p:cNvPr>
              <p:cNvPicPr/>
              <p:nvPr/>
            </p:nvPicPr>
            <p:blipFill>
              <a:blip r:embed="rId5"/>
              <a:stretch>
                <a:fillRect/>
              </a:stretch>
            </p:blipFill>
            <p:spPr>
              <a:xfrm>
                <a:off x="4543338" y="8940684"/>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48" name="Ink 47">
                <a:extLst>
                  <a:ext uri="{FF2B5EF4-FFF2-40B4-BE49-F238E27FC236}">
                    <a16:creationId xmlns:a16="http://schemas.microsoft.com/office/drawing/2014/main" id="{24618292-B279-5FA5-5424-1AF721B81420}"/>
                  </a:ext>
                </a:extLst>
              </p14:cNvPr>
              <p14:cNvContentPartPr/>
              <p14:nvPr/>
            </p14:nvContentPartPr>
            <p14:xfrm>
              <a:off x="4552338" y="8949324"/>
              <a:ext cx="360" cy="360"/>
            </p14:xfrm>
          </p:contentPart>
        </mc:Choice>
        <mc:Fallback xmlns="">
          <p:pic>
            <p:nvPicPr>
              <p:cNvPr id="48" name="Ink 47">
                <a:extLst>
                  <a:ext uri="{FF2B5EF4-FFF2-40B4-BE49-F238E27FC236}">
                    <a16:creationId xmlns:a16="http://schemas.microsoft.com/office/drawing/2014/main" id="{24618292-B279-5FA5-5424-1AF721B81420}"/>
                  </a:ext>
                </a:extLst>
              </p:cNvPr>
              <p:cNvPicPr/>
              <p:nvPr/>
            </p:nvPicPr>
            <p:blipFill>
              <a:blip r:embed="rId5"/>
              <a:stretch>
                <a:fillRect/>
              </a:stretch>
            </p:blipFill>
            <p:spPr>
              <a:xfrm>
                <a:off x="4543338" y="8940684"/>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49" name="Ink 48">
                <a:extLst>
                  <a:ext uri="{FF2B5EF4-FFF2-40B4-BE49-F238E27FC236}">
                    <a16:creationId xmlns:a16="http://schemas.microsoft.com/office/drawing/2014/main" id="{BC70E4F9-CB9B-8354-12B8-A82E8D3F80F5}"/>
                  </a:ext>
                </a:extLst>
              </p14:cNvPr>
              <p14:cNvContentPartPr/>
              <p14:nvPr/>
            </p14:nvContentPartPr>
            <p14:xfrm>
              <a:off x="4552338" y="8949324"/>
              <a:ext cx="360" cy="360"/>
            </p14:xfrm>
          </p:contentPart>
        </mc:Choice>
        <mc:Fallback xmlns="">
          <p:pic>
            <p:nvPicPr>
              <p:cNvPr id="49" name="Ink 48">
                <a:extLst>
                  <a:ext uri="{FF2B5EF4-FFF2-40B4-BE49-F238E27FC236}">
                    <a16:creationId xmlns:a16="http://schemas.microsoft.com/office/drawing/2014/main" id="{BC70E4F9-CB9B-8354-12B8-A82E8D3F80F5}"/>
                  </a:ext>
                </a:extLst>
              </p:cNvPr>
              <p:cNvPicPr/>
              <p:nvPr/>
            </p:nvPicPr>
            <p:blipFill>
              <a:blip r:embed="rId5"/>
              <a:stretch>
                <a:fillRect/>
              </a:stretch>
            </p:blipFill>
            <p:spPr>
              <a:xfrm>
                <a:off x="4543338" y="8940684"/>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50" name="Ink 49">
                <a:extLst>
                  <a:ext uri="{FF2B5EF4-FFF2-40B4-BE49-F238E27FC236}">
                    <a16:creationId xmlns:a16="http://schemas.microsoft.com/office/drawing/2014/main" id="{2F4F874B-F515-D52F-2920-43D3A963AE33}"/>
                  </a:ext>
                </a:extLst>
              </p14:cNvPr>
              <p14:cNvContentPartPr/>
              <p14:nvPr/>
            </p14:nvContentPartPr>
            <p14:xfrm>
              <a:off x="4552338" y="8949324"/>
              <a:ext cx="360" cy="360"/>
            </p14:xfrm>
          </p:contentPart>
        </mc:Choice>
        <mc:Fallback xmlns="">
          <p:pic>
            <p:nvPicPr>
              <p:cNvPr id="50" name="Ink 49">
                <a:extLst>
                  <a:ext uri="{FF2B5EF4-FFF2-40B4-BE49-F238E27FC236}">
                    <a16:creationId xmlns:a16="http://schemas.microsoft.com/office/drawing/2014/main" id="{2F4F874B-F515-D52F-2920-43D3A963AE33}"/>
                  </a:ext>
                </a:extLst>
              </p:cNvPr>
              <p:cNvPicPr/>
              <p:nvPr/>
            </p:nvPicPr>
            <p:blipFill>
              <a:blip r:embed="rId5"/>
              <a:stretch>
                <a:fillRect/>
              </a:stretch>
            </p:blipFill>
            <p:spPr>
              <a:xfrm>
                <a:off x="4543338" y="8940684"/>
                <a:ext cx="18000" cy="18000"/>
              </a:xfrm>
              <a:prstGeom prst="rect">
                <a:avLst/>
              </a:prstGeom>
            </p:spPr>
          </p:pic>
        </mc:Fallback>
      </mc:AlternateContent>
      <p:pic>
        <p:nvPicPr>
          <p:cNvPr id="9" name="Picture 8" descr="A picture containing graphics, font, logo, symbol&#10;&#10;Description automatically generated">
            <a:extLst>
              <a:ext uri="{FF2B5EF4-FFF2-40B4-BE49-F238E27FC236}">
                <a16:creationId xmlns:a16="http://schemas.microsoft.com/office/drawing/2014/main" id="{8E4D24E9-941B-F315-17C8-C9706F82B38F}"/>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134621" y="8154136"/>
            <a:ext cx="2303524" cy="658150"/>
          </a:xfrm>
          <a:prstGeom prst="rect">
            <a:avLst/>
          </a:prstGeom>
        </p:spPr>
      </p:pic>
    </p:spTree>
    <p:extLst>
      <p:ext uri="{BB962C8B-B14F-4D97-AF65-F5344CB8AC3E}">
        <p14:creationId xmlns:p14="http://schemas.microsoft.com/office/powerpoint/2010/main" val="38484563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4279</TotalTime>
  <Words>697</Words>
  <Application>Microsoft Office PowerPoint</Application>
  <PresentationFormat>Letter Paper (8.5x11 in)</PresentationFormat>
  <Paragraphs>34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Alicia Shepherd</dc:creator>
  <cp:lastModifiedBy>Morgan Mathauer</cp:lastModifiedBy>
  <cp:revision>5</cp:revision>
  <cp:lastPrinted>2023-06-10T19:25:46Z</cp:lastPrinted>
  <dcterms:created xsi:type="dcterms:W3CDTF">2023-05-26T16:27:31Z</dcterms:created>
  <dcterms:modified xsi:type="dcterms:W3CDTF">2023-06-12T16:13:40Z</dcterms:modified>
</cp:coreProperties>
</file>